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4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079AC-EB33-5A40-80CD-25F60966A5B2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D6A75-C88B-A74E-8B97-5CE7F72EE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D6A75-C88B-A74E-8B97-5CE7F72EE3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7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6467-F617-AF3E-C6B3-3C1F0AC98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B22D0-9D13-D2A6-80C6-8A272B13E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3D844-D027-7ABB-2842-27D1443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EA01-3A7A-53F5-73FD-FA206BD4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73DF5-FB89-C610-66A6-477BF0BD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5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361E-148A-1070-9694-2D05544B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305A6-B73C-8201-C953-2ED03862C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A05A1-F740-AEF2-8721-FCD3AB8FD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16D45-1D2A-2630-DF9A-C991C77D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42C4D-13BF-CF2F-F0C1-3B8D15E2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2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8AB58E-1B0F-ED65-217C-1A19F731C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D6DB2-D351-23AA-1A03-A2EBBB960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6A966-AD9E-C7DD-7ACE-1A0A3E20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F295-30AA-FC02-ED37-4ED8DFA7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98DDA-2DDD-B159-7B94-C11B6B02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FF816-28AD-A42D-361B-BEDD48CB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A0C10-47BC-C5FA-EDB3-17E7C0603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F5AE0-7F15-73CD-C49A-E91377F1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15C59-0A14-A153-A307-45661233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9CA47-8724-E436-DF1F-343C878F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D163-B6D4-973E-E000-C352D9E1E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13A56-5C9F-18F2-4E7C-DDCFD934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CC938-7B39-7DEF-1D1D-B2F2DCC9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378DA-B781-91F5-644F-6F245A696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C1FEB-454D-D4F0-8DE2-669BBE9A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1A93-F995-1F18-C70A-6613C19EB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7B3DD-B32F-5703-5DD5-E909A7B97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2A7DF-5300-4C8F-816A-3AE9A472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1EB51-6F23-E9B8-3907-F75B5E10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B7A35-07F0-0231-54AF-7A11259A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045923-ED4F-25DA-29A8-51759895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7361E-7C75-B22A-BE4D-B99373D5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34B56-F6CA-3B3E-0AE2-25D4227AE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0AF4E-E009-9992-8B2D-D4B3F248D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F53AAE-661C-121D-FA3E-C5867FE71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16FF5-42A9-D4EE-97C2-91FAE9A29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9BE52E-67DE-D11B-A113-1813E320D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06E95-4A84-F685-E132-F81962F8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3CEC0-0CE2-401F-2EAD-26B928F5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7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BF95-A146-A92B-34BF-D532BF6E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87172-BEFE-EE99-939F-77FBA643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F0413-89F1-A62E-2ED9-A111B4EA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B8EBD-E886-8593-AE4C-67693DC6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347122-AD6F-2A9B-C76E-C4A7A1A4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A5C76-64D2-32D4-B977-9B1114A6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36886-640C-D47C-2BB2-0AAA457D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6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DF156-382F-35F0-E3B7-244ED7F0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FC52-774F-CC97-5FB9-47B16D83C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6E87C-0181-8FA5-48A5-BC399A51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ABC1B-E1D1-FC0E-A956-6CB77CFD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86200-3812-B709-B1BB-0C1E173B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57E61-44D5-CFA0-E372-B1D176E2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6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331C4-6A77-4913-6454-B657FCE3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96EB8-68ED-F61D-D515-098AE0870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E7814-516C-DBC1-B021-A4C9BD143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907AF-F955-DEC7-A3E2-01732A55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BFD14-AD73-D68D-093D-F3DD1F1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D054F-C590-C101-F322-C3D95D71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4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01204-A451-0065-9C58-3D291833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13CD6-5A41-9420-8C2E-6126259C8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CF3E-3563-DA2D-8F85-7D397ECA5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510D0-5FE8-2A42-9867-B22AB9388BC9}" type="datetimeFigureOut">
              <a:rPr lang="en-US" smtClean="0"/>
              <a:t>2/29/24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F003-781E-F642-9A32-878401661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59938-6F27-3547-EDAB-EE730B9F5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67F2-8F98-B14F-8DD2-65BA40D73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EF8D0-4D6E-92C3-6551-5F9A55E40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en-US" sz="5100"/>
              <a:t>COMPUTER VISION FOR HUMAN INTERACTION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20ED4-DF07-4C14-B48F-3FC78BD55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endParaRPr lang="en-US" sz="2200"/>
          </a:p>
          <a:p>
            <a:endParaRPr lang="en-US" sz="2200"/>
          </a:p>
          <a:p>
            <a:endParaRPr lang="en-US" sz="2200"/>
          </a:p>
          <a:p>
            <a:r>
              <a:rPr lang="en-US" sz="2200"/>
              <a:t>                                                                                                    Thanuja Maddali</a:t>
            </a:r>
          </a:p>
        </p:txBody>
      </p:sp>
      <p:sp>
        <p:nvSpPr>
          <p:cNvPr id="39" name="Freeform: Shape 3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3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 descr="Robot">
            <a:extLst>
              <a:ext uri="{FF2B5EF4-FFF2-40B4-BE49-F238E27FC236}">
                <a16:creationId xmlns:a16="http://schemas.microsoft.com/office/drawing/2014/main" id="{58687DC2-465C-42CD-620A-5E41D14A9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772B1-C9D2-3D90-5899-0B50CD76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5173-B223-EEA8-DEFA-814AF6907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 summary, the ONIHCI model integrates spatial thermographic analysis and EMG-driven motion recognition to address gesture recognition challenges. Experimental results showcase a robust system with a 97.2% accuracy in human motion recognition, affirming its efficacy for noninvasive human-computer interaction.</a:t>
            </a:r>
          </a:p>
        </p:txBody>
      </p:sp>
    </p:spTree>
    <p:extLst>
      <p:ext uri="{BB962C8B-B14F-4D97-AF65-F5344CB8AC3E}">
        <p14:creationId xmlns:p14="http://schemas.microsoft.com/office/powerpoint/2010/main" val="1707143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1515D-7FBB-5557-62A9-EFB01FEC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F1B90-206D-C9BF-C2B4-6C222B6E8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>
                <a:effectLst/>
                <a:latin typeface="MinionPro"/>
              </a:rPr>
              <a:t>[1]  F. Zhang, T.-Y. Wu, J.-S. Pan, G. Ding, and Z. Li, “Human motion recognition based on SVM in VR art media inter- action environment,” </a:t>
            </a:r>
            <a:r>
              <a:rPr lang="en-US" sz="1800" i="1" dirty="0">
                <a:effectLst/>
                <a:latin typeface="MinionPro"/>
              </a:rPr>
              <a:t>Human-centric Computing and Infor- </a:t>
            </a:r>
            <a:r>
              <a:rPr lang="en-US" sz="1800" i="1" dirty="0" err="1">
                <a:effectLst/>
                <a:latin typeface="MinionPro"/>
              </a:rPr>
              <a:t>mation</a:t>
            </a:r>
            <a:r>
              <a:rPr lang="en-US" sz="1800" i="1" dirty="0">
                <a:effectLst/>
                <a:latin typeface="MinionPro"/>
              </a:rPr>
              <a:t> Sciences</a:t>
            </a:r>
            <a:r>
              <a:rPr lang="en-US" sz="1800" dirty="0">
                <a:effectLst/>
                <a:latin typeface="MinionPro"/>
              </a:rPr>
              <a:t>, vol. 9, no. 1, p. 40, 2019. </a:t>
            </a:r>
            <a:endParaRPr lang="en-US" sz="180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effectLst/>
                <a:latin typeface="MinionPro"/>
              </a:rPr>
              <a:t>[2]  N. R. </a:t>
            </a:r>
            <a:r>
              <a:rPr lang="en-US" sz="1800" dirty="0" err="1">
                <a:effectLst/>
                <a:latin typeface="MinionPro"/>
              </a:rPr>
              <a:t>Baek</a:t>
            </a:r>
            <a:r>
              <a:rPr lang="en-US" sz="1800" dirty="0">
                <a:effectLst/>
                <a:latin typeface="MinionPro"/>
              </a:rPr>
              <a:t>, S. W. Cho, J. H. Koo, N. Q. Truong, and K. R. Park, “Multimodal camera-based gender recognition using human- body image with two-step reconstruction network,” </a:t>
            </a:r>
            <a:r>
              <a:rPr lang="en-US" sz="1800" i="1" dirty="0">
                <a:effectLst/>
                <a:latin typeface="MinionPro"/>
              </a:rPr>
              <a:t>IEEE Access</a:t>
            </a:r>
            <a:r>
              <a:rPr lang="en-US" sz="1800" dirty="0">
                <a:effectLst/>
                <a:latin typeface="MinionPro"/>
              </a:rPr>
              <a:t>, vol. 7, pp. 104025–104044, 2019. </a:t>
            </a:r>
            <a:endParaRPr lang="en-US" sz="180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effectLst/>
                <a:latin typeface="MinionPro"/>
              </a:rPr>
              <a:t>[3]  A. Brunetti, D. Buongiorno, G. F. Trotta, and V. Bevilacqua, “Computer vision and deep learning techniques for pedestrian detection and tracking: a survey,” </a:t>
            </a:r>
            <a:r>
              <a:rPr lang="en-US" sz="1800" i="1" dirty="0">
                <a:effectLst/>
                <a:latin typeface="MinionPro"/>
              </a:rPr>
              <a:t>Neurocomputing</a:t>
            </a:r>
            <a:r>
              <a:rPr lang="en-US" sz="1800" dirty="0">
                <a:effectLst/>
                <a:latin typeface="MinionPro"/>
              </a:rPr>
              <a:t>, vol. 300, pp. 17–33, 2018</a:t>
            </a:r>
            <a:endParaRPr lang="en-US" sz="1800" dirty="0">
              <a:latin typeface="MinionPro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effectLst/>
                <a:latin typeface="MinionPro"/>
              </a:rPr>
              <a:t>[4] S. Khan, H. </a:t>
            </a:r>
            <a:r>
              <a:rPr lang="en-US" sz="1800" dirty="0" err="1">
                <a:effectLst/>
                <a:latin typeface="MinionPro"/>
              </a:rPr>
              <a:t>Rahmani</a:t>
            </a:r>
            <a:r>
              <a:rPr lang="en-US" sz="1800" dirty="0">
                <a:effectLst/>
                <a:latin typeface="MinionPro"/>
              </a:rPr>
              <a:t>, S. A. A. Shah, and M. </a:t>
            </a:r>
            <a:r>
              <a:rPr lang="en-US" sz="1800" dirty="0" err="1">
                <a:effectLst/>
                <a:latin typeface="MinionPro"/>
              </a:rPr>
              <a:t>Bennamoun</a:t>
            </a:r>
            <a:r>
              <a:rPr lang="en-US" sz="1800" dirty="0">
                <a:effectLst/>
                <a:latin typeface="MinionPro"/>
              </a:rPr>
              <a:t>, “A guide to convolutional neural networks for computer vision,” </a:t>
            </a:r>
            <a:r>
              <a:rPr lang="en-US" sz="1800" i="1" dirty="0">
                <a:effectLst/>
                <a:latin typeface="MinionPro"/>
              </a:rPr>
              <a:t>Synthesis Lectures on Computer Vision</a:t>
            </a:r>
            <a:r>
              <a:rPr lang="en-US" sz="1800" dirty="0">
                <a:effectLst/>
                <a:latin typeface="MinionPro"/>
              </a:rPr>
              <a:t>, vol. 8, no. 1, pp. 1–207, 2018. </a:t>
            </a:r>
            <a:endParaRPr lang="en-US" sz="1800"/>
          </a:p>
          <a:p>
            <a:pPr>
              <a:buFont typeface="+mj-lt"/>
              <a:buAutoNum type="arabicPeriod"/>
            </a:pPr>
            <a:r>
              <a:rPr lang="en-US" sz="1800" dirty="0">
                <a:effectLst/>
                <a:latin typeface="MinionPro"/>
              </a:rPr>
              <a:t>[5] J. Qi, G. Jiang, G. Li, Y. Sun, and B. Tao, “Surface EMG hand gesture recognition system based on PCA and GRNN,” </a:t>
            </a:r>
            <a:r>
              <a:rPr lang="en-US" sz="1800" i="1" dirty="0">
                <a:effectLst/>
                <a:latin typeface="MinionPro"/>
              </a:rPr>
              <a:t>Neural Computing &amp; Applications</a:t>
            </a:r>
            <a:r>
              <a:rPr lang="en-US" sz="1800" dirty="0">
                <a:effectLst/>
                <a:latin typeface="MinionPro"/>
              </a:rPr>
              <a:t>, vol. 32, no. 10, pp. 6343– 6351, 2020. </a:t>
            </a:r>
            <a:endParaRPr lang="en-U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2117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23ADF-F903-BC57-5B1D-EB3DF70A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AE7E-D7BC-F6D0-C998-E5F638A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Human-computer interaction (HCI) is evolving rapidly with the aim of more natural communication between humans and computers.</a:t>
            </a:r>
          </a:p>
          <a:p>
            <a:r>
              <a:rPr lang="en-US"/>
              <a:t>Traditional input devices lack flexibility, prompting the need for natural interfaces like voice commands and body language.</a:t>
            </a:r>
          </a:p>
          <a:p>
            <a:r>
              <a:rPr lang="en-US"/>
              <a:t>Computer vision for human Interaction(CVHI) is all about making interactions between humans and machines feel more natural and intuitive.</a:t>
            </a:r>
          </a:p>
          <a:p>
            <a:r>
              <a:rPr lang="en-US"/>
              <a:t>CVHI is like teaching computers to see and understand human gestures,Expressions,and Movements,So we can communicate with them more easily.</a:t>
            </a:r>
          </a:p>
        </p:txBody>
      </p:sp>
    </p:spTree>
    <p:extLst>
      <p:ext uri="{BB962C8B-B14F-4D97-AF65-F5344CB8AC3E}">
        <p14:creationId xmlns:p14="http://schemas.microsoft.com/office/powerpoint/2010/main" val="14055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400FF-1274-C369-DCC6-B04A8DD2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Applications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7DAF6-5E0B-6EC7-5816-5E8EC9DC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Gesture Recognition</a:t>
            </a:r>
            <a:endParaRPr lang="en-US"/>
          </a:p>
          <a:p>
            <a:r>
              <a:rPr lang="en-US" dirty="0"/>
              <a:t>Facial Expression Analysis</a:t>
            </a:r>
            <a:endParaRPr lang="en-US"/>
          </a:p>
          <a:p>
            <a:r>
              <a:rPr lang="en-US" dirty="0"/>
              <a:t>Object Tracking</a:t>
            </a:r>
            <a:endParaRPr lang="en-US"/>
          </a:p>
          <a:p>
            <a:r>
              <a:rPr lang="en-US" dirty="0"/>
              <a:t>Human Pose Estimation</a:t>
            </a:r>
            <a:endParaRPr lang="en-US"/>
          </a:p>
          <a:p>
            <a:r>
              <a:rPr lang="en-US" dirty="0"/>
              <a:t>Eye Tracking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6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E8D56F-EF76-1DD7-D954-20C9612F2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ONIHCI MODEL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28300-CF0F-6408-142F-32E061D35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/>
              <a:t>The ONIHCI (Optimized Noninvasive Human-Computer Interaction) The model is particularly focused on addressing the challenges in the context of computer vision-based HCI and human movement recognition</a:t>
            </a:r>
          </a:p>
          <a:p>
            <a:r>
              <a:rPr lang="en-US" sz="2600"/>
              <a:t>The ONIHCI model employs a combination of human kinematics analysis and trajectory analysis. It leverages spatial thermographic images, extracting information about human body orientation, including arm, leg, and head regions. </a:t>
            </a:r>
          </a:p>
          <a:p>
            <a:r>
              <a:rPr lang="en-US" sz="2600"/>
              <a:t>The model aims to provide an optimized and noninvasive approach to accurately recognize and track human targets, essential for effective human-computer interaction.</a:t>
            </a:r>
          </a:p>
        </p:txBody>
      </p:sp>
    </p:spTree>
    <p:extLst>
      <p:ext uri="{BB962C8B-B14F-4D97-AF65-F5344CB8AC3E}">
        <p14:creationId xmlns:p14="http://schemas.microsoft.com/office/powerpoint/2010/main" val="123608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2DA74-71A8-F1CC-935E-BC3446251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Case:Human Kinetic  Analysis</a:t>
            </a:r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926FB-17D6-C2F0-E6E1-5585E5506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/>
              <a:t>Objective</a:t>
            </a:r>
            <a:r>
              <a:rPr lang="en-US"/>
              <a:t>: Identify humans during movement or static positions using spatial thermographic images.</a:t>
            </a:r>
          </a:p>
          <a:p>
            <a:r>
              <a:rPr lang="en-US" b="1"/>
              <a:t>Approach</a:t>
            </a:r>
            <a:r>
              <a:rPr lang="en-US"/>
              <a:t>: Extract frames from thermographic images and compute areas of dynamic targets to analyze trajectories and kinematics.</a:t>
            </a:r>
          </a:p>
          <a:p>
            <a:r>
              <a:rPr lang="en-US" b="1"/>
              <a:t>Targets: </a:t>
            </a:r>
            <a:r>
              <a:rPr lang="en-US"/>
              <a:t>Three human targets with specific body orientations around arms, legs, and head are considered.</a:t>
            </a:r>
          </a:p>
          <a:p>
            <a:r>
              <a:rPr lang="en-US" b="1"/>
              <a:t>Motion Direction Determination</a:t>
            </a:r>
            <a:r>
              <a:rPr lang="en-US"/>
              <a:t>: Analyze the angle between legs and head to determine the direction of motion.</a:t>
            </a:r>
          </a:p>
        </p:txBody>
      </p:sp>
    </p:spTree>
    <p:extLst>
      <p:ext uri="{BB962C8B-B14F-4D97-AF65-F5344CB8AC3E}">
        <p14:creationId xmlns:p14="http://schemas.microsoft.com/office/powerpoint/2010/main" val="89737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389D3E0-BA02-41D3-B2AC-8FD6AA893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EAE21-4EE7-F6BB-07B4-E4C94C0D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966463" cy="5571900"/>
          </a:xfrm>
        </p:spPr>
        <p:txBody>
          <a:bodyPr anchor="ctr">
            <a:normAutofit/>
          </a:bodyPr>
          <a:lstStyle/>
          <a:p>
            <a:r>
              <a:rPr lang="en-US" sz="5200"/>
              <a:t>Human Body Kinetic Analysis</a:t>
            </a:r>
            <a:endParaRPr lang="en-US" sz="5200" dirty="0"/>
          </a:p>
        </p:txBody>
      </p:sp>
      <p:pic>
        <p:nvPicPr>
          <p:cNvPr id="6" name="Picture 5" descr="A diagram of a person walking with a camera&#10;&#10;Description automatically generated">
            <a:extLst>
              <a:ext uri="{FF2B5EF4-FFF2-40B4-BE49-F238E27FC236}">
                <a16:creationId xmlns:a16="http://schemas.microsoft.com/office/drawing/2014/main" id="{32345AC3-CDEA-E2D2-85D6-CA035AF98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911" y="992385"/>
            <a:ext cx="6833848" cy="503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2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9759B6-EA46-BAB7-418F-ECCE25AE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EXPERIMENTAL RESULTS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901BA-231F-135C-44F1-5818C62B7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ONIHCI outperforms existing models in human motion recognition, achieving a highest performance ratio of 95.4%.</a:t>
            </a:r>
            <a:endParaRPr lang="en-US"/>
          </a:p>
          <a:p>
            <a:r>
              <a:rPr lang="en-US" dirty="0"/>
              <a:t>The model's effectiveness is evident across various datasets, showcasing its superior performance in diverse scenarios.</a:t>
            </a:r>
            <a:endParaRPr lang="en-US"/>
          </a:p>
          <a:p>
            <a:r>
              <a:rPr lang="en-US" dirty="0"/>
              <a:t>ONIHCI proves user-friendly compared to command-based systems, offering robust detection and recognition of human targets.</a:t>
            </a:r>
            <a:endParaRPr lang="en-US"/>
          </a:p>
          <a:p>
            <a:r>
              <a:rPr lang="en-US" dirty="0"/>
              <a:t>Performance ratios and accuracy metrics consistently position ONIHCI as a highly effective solution for computer vision-based human-computer interaction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9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ACF5D-9E45-C513-F4DC-9221D99D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ADVANTAGES</a:t>
            </a:r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C4342-C32B-B001-5C6C-3DED9ACF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Natural Interaction</a:t>
            </a:r>
          </a:p>
          <a:p>
            <a:r>
              <a:rPr lang="en-US"/>
              <a:t>Enhanced Accesibility</a:t>
            </a:r>
          </a:p>
          <a:p>
            <a:r>
              <a:rPr lang="en-US"/>
              <a:t>Real time Interaction</a:t>
            </a:r>
          </a:p>
          <a:p>
            <a:r>
              <a:rPr lang="en-US"/>
              <a:t>Multi Model Interaction</a:t>
            </a:r>
          </a:p>
          <a:p>
            <a:r>
              <a:rPr lang="en-US"/>
              <a:t>Enhanced User Experience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0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886433-A1D1-06D7-21DD-4F7FE6FD7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CHALLENGES AND ISSUES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36F7-FE94-E96E-2F5E-66227437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>
                <a:effectLst/>
              </a:rPr>
              <a:t>CVHI systems need to achieve high levels of accuracy and precision, especially in applications where fine details matter. </a:t>
            </a:r>
            <a:endParaRPr lang="en-US"/>
          </a:p>
          <a:p>
            <a:r>
              <a:rPr lang="en-US">
                <a:effectLst/>
              </a:rPr>
              <a:t>CVHI systems must be adaptable to diverse environmental conditions, including varying lighting, backgrounds, and user contexts. </a:t>
            </a:r>
            <a:endParaRPr lang="en-US"/>
          </a:p>
          <a:p>
            <a:r>
              <a:rPr lang="en-US">
                <a:effectLst/>
              </a:rPr>
              <a:t>The use of computer vision in human interaction raises privacy issues, as it involves capturing and processing visual information. 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6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762</Words>
  <Application>Microsoft Macintosh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MinionPro</vt:lpstr>
      <vt:lpstr>Office Theme</vt:lpstr>
      <vt:lpstr>COMPUTER VISION FOR HUMAN INTERACTION</vt:lpstr>
      <vt:lpstr>INTRODUCTION</vt:lpstr>
      <vt:lpstr>Applications</vt:lpstr>
      <vt:lpstr>ONIHCI MODEL</vt:lpstr>
      <vt:lpstr>Case:Human Kinetic  Analysis</vt:lpstr>
      <vt:lpstr>Human Body Kinetic Analysis</vt:lpstr>
      <vt:lpstr>EXPERIMENTAL RESULTS</vt:lpstr>
      <vt:lpstr>ADVANTAGES</vt:lpstr>
      <vt:lpstr>CHALLENGES AND ISSUES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 FOR HUMAN INTERACTION</dc:title>
  <dc:creator>tmaddali</dc:creator>
  <cp:lastModifiedBy>tmaddali</cp:lastModifiedBy>
  <cp:revision>3</cp:revision>
  <dcterms:created xsi:type="dcterms:W3CDTF">2024-02-29T22:48:44Z</dcterms:created>
  <dcterms:modified xsi:type="dcterms:W3CDTF">2024-03-01T01:27:40Z</dcterms:modified>
</cp:coreProperties>
</file>